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87" r:id="rId2"/>
    <p:sldId id="278" r:id="rId3"/>
    <p:sldId id="288" r:id="rId4"/>
    <p:sldId id="281" r:id="rId5"/>
    <p:sldId id="282" r:id="rId6"/>
    <p:sldId id="283" r:id="rId7"/>
    <p:sldId id="284" r:id="rId8"/>
    <p:sldId id="285" r:id="rId9"/>
    <p:sldId id="286" r:id="rId10"/>
    <p:sldId id="277" r:id="rId11"/>
    <p:sldId id="256" r:id="rId12"/>
    <p:sldId id="279" r:id="rId13"/>
    <p:sldId id="257" r:id="rId14"/>
    <p:sldId id="280" r:id="rId15"/>
    <p:sldId id="276" r:id="rId16"/>
    <p:sldId id="270" r:id="rId17"/>
    <p:sldId id="271" r:id="rId18"/>
    <p:sldId id="272" r:id="rId19"/>
    <p:sldId id="273" r:id="rId20"/>
    <p:sldId id="274" r:id="rId21"/>
    <p:sldId id="259" r:id="rId22"/>
    <p:sldId id="260" r:id="rId23"/>
    <p:sldId id="261" r:id="rId24"/>
    <p:sldId id="263" r:id="rId25"/>
    <p:sldId id="262" r:id="rId26"/>
    <p:sldId id="264" r:id="rId27"/>
    <p:sldId id="265" r:id="rId28"/>
    <p:sldId id="266" r:id="rId29"/>
    <p:sldId id="267" r:id="rId30"/>
    <p:sldId id="268" r:id="rId31"/>
    <p:sldId id="269" r:id="rId3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588" autoAdjust="0"/>
  </p:normalViewPr>
  <p:slideViewPr>
    <p:cSldViewPr>
      <p:cViewPr varScale="1">
        <p:scale>
          <a:sx n="63" d="100"/>
          <a:sy n="63" d="100"/>
        </p:scale>
        <p:origin x="-6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832812D3-5881-44E5-94EE-4672648B6B8C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DA6C07A8-9BFA-4A27-B416-4CACCD9F6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A9FD0-8A6C-427F-93CB-712635016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5A1FC-C8D7-4A00-ADBF-C76D8A27F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B1304-25A2-4EAE-A580-2B553E4C2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B29FC-F3AB-4D98-B942-E2456B4D3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181AC-35F5-48D5-8AA3-5E5B10AAF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2525E-8078-4EBD-A149-817546788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7FC3-97E2-4094-BAC2-E0FC967F5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2A596-A927-401B-8A47-8CE80FAC4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4B5E2-919F-4687-8AD1-927FFFF80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F4816-EADA-445C-82A1-C738B7B2B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76607-1991-4B87-9974-B8975B63E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DC9AD66-9A14-4379-B385-83B095087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Bio&amp; 241 A&amp;P 1 </a:t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Unit 2 / Lecture 3</a:t>
            </a:r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20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5200" y="1998663"/>
            <a:ext cx="2438400" cy="4664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447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Structural classification of </a:t>
            </a:r>
            <a:r>
              <a:rPr lang="en-US" sz="3600" b="1" dirty="0" smtClean="0">
                <a:solidFill>
                  <a:schemeClr val="tx1"/>
                </a:solidFill>
              </a:rPr>
              <a:t>joints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000" i="1" dirty="0" smtClean="0">
                <a:solidFill>
                  <a:schemeClr val="tx1"/>
                </a:solidFill>
              </a:rPr>
              <a:t>(based on the presence or lack </a:t>
            </a:r>
            <a:r>
              <a:rPr lang="en-US" sz="2000" i="1" dirty="0" smtClean="0">
                <a:solidFill>
                  <a:schemeClr val="tx1"/>
                </a:solidFill>
              </a:rPr>
              <a:t>of </a:t>
            </a:r>
            <a:r>
              <a:rPr lang="en-US" sz="2000" i="1" dirty="0" smtClean="0">
                <a:solidFill>
                  <a:schemeClr val="tx1"/>
                </a:solidFill>
              </a:rPr>
              <a:t>a joint cavity and fibrous connective tissue)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7848600" cy="4343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b="1" dirty="0" smtClean="0"/>
              <a:t>Fibrous </a:t>
            </a:r>
            <a:r>
              <a:rPr lang="en-US" b="1" dirty="0" smtClean="0"/>
              <a:t>Joints</a:t>
            </a:r>
          </a:p>
          <a:p>
            <a:pPr lvl="1" algn="l"/>
            <a:r>
              <a:rPr lang="en-US" sz="2000" i="1" dirty="0" smtClean="0"/>
              <a:t>	NO </a:t>
            </a:r>
            <a:r>
              <a:rPr lang="en-US" sz="2000" i="1" dirty="0" smtClean="0"/>
              <a:t>joint cavity.  Fibrous CT hold bones together</a:t>
            </a:r>
            <a:r>
              <a:rPr lang="en-US" sz="2000" i="1" dirty="0" smtClean="0"/>
              <a:t>.</a:t>
            </a:r>
            <a:endParaRPr lang="en-US" b="1" dirty="0" smtClean="0"/>
          </a:p>
          <a:p>
            <a:pPr algn="l">
              <a:buFontTx/>
              <a:buChar char="•"/>
            </a:pPr>
            <a:r>
              <a:rPr lang="en-US" b="1" dirty="0" smtClean="0"/>
              <a:t>Cartilaginous Joints</a:t>
            </a:r>
          </a:p>
          <a:p>
            <a:pPr algn="l"/>
            <a:r>
              <a:rPr lang="en-US" sz="2400" dirty="0" smtClean="0"/>
              <a:t>	</a:t>
            </a:r>
            <a:r>
              <a:rPr lang="en-US" sz="2000" i="1" dirty="0" smtClean="0"/>
              <a:t>NO </a:t>
            </a:r>
            <a:r>
              <a:rPr lang="en-US" sz="2000" i="1" dirty="0" smtClean="0"/>
              <a:t>joint cavity.  Cartilage </a:t>
            </a:r>
            <a:r>
              <a:rPr lang="en-US" sz="2000" i="1" dirty="0" smtClean="0"/>
              <a:t>connects  bones </a:t>
            </a:r>
            <a:r>
              <a:rPr lang="en-US" sz="2000" i="1" dirty="0" smtClean="0"/>
              <a:t>together</a:t>
            </a:r>
            <a:endParaRPr lang="en-US" sz="2000" b="1" i="1" dirty="0" smtClean="0"/>
          </a:p>
          <a:p>
            <a:pPr algn="l">
              <a:buFontTx/>
              <a:buChar char="•"/>
            </a:pPr>
            <a:r>
              <a:rPr lang="en-US" b="1" dirty="0" smtClean="0"/>
              <a:t>Synovial Joints </a:t>
            </a:r>
          </a:p>
          <a:p>
            <a:pPr algn="l"/>
            <a:r>
              <a:rPr lang="en-US" sz="2000" i="1" dirty="0" smtClean="0"/>
              <a:t>	HAVE </a:t>
            </a:r>
            <a:r>
              <a:rPr lang="en-US" sz="2000" i="1" dirty="0" smtClean="0"/>
              <a:t>a joint cavity, containing synovial fluid, and ligaments </a:t>
            </a:r>
            <a:r>
              <a:rPr lang="en-US" sz="2000" i="1" dirty="0" smtClean="0"/>
              <a:t>	which </a:t>
            </a:r>
            <a:r>
              <a:rPr lang="en-US" sz="2000" i="1" dirty="0" smtClean="0"/>
              <a:t>provide extra support.  Cartilage is also present.</a:t>
            </a:r>
          </a:p>
          <a:p>
            <a:pPr algn="l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704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352800" y="304800"/>
            <a:ext cx="260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Fibrous joints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372600" cy="12192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Cartilaginous Joints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76400"/>
            <a:ext cx="7696200" cy="3962400"/>
          </a:xfrm>
        </p:spPr>
        <p:txBody>
          <a:bodyPr/>
          <a:lstStyle/>
          <a:p>
            <a:pPr lvl="1" algn="l">
              <a:buFontTx/>
              <a:buChar char="–"/>
            </a:pPr>
            <a:r>
              <a:rPr lang="en-US" smtClean="0"/>
              <a:t> Synchondroses:  Epiphyseal plate</a:t>
            </a:r>
          </a:p>
          <a:p>
            <a:pPr lvl="1" algn="l"/>
            <a:r>
              <a:rPr lang="en-US" smtClean="0"/>
              <a:t>			     First Rib and Manubrium</a:t>
            </a:r>
          </a:p>
          <a:p>
            <a:pPr lvl="1" algn="l"/>
            <a:endParaRPr lang="en-US" smtClean="0"/>
          </a:p>
          <a:p>
            <a:pPr lvl="1" algn="l">
              <a:buFontTx/>
              <a:buChar char="–"/>
            </a:pPr>
            <a:r>
              <a:rPr lang="en-US" smtClean="0"/>
              <a:t> Symphyses:  Pubic symphysis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704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6450"/>
            <a:ext cx="914400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0" y="1174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Synchondrosis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70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00"/>
            <a:ext cx="91440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2952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Symphysis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ynovial j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00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124200" y="609600"/>
            <a:ext cx="2813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Synovial Joints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704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492533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kneef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0"/>
            <a:ext cx="315298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5867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70% of knee injuries involve stretching or tearing the </a:t>
            </a:r>
            <a:r>
              <a:rPr lang="en-US" dirty="0" smtClean="0"/>
              <a:t>ACL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70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70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704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192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Functional classification of </a:t>
            </a:r>
            <a:r>
              <a:rPr lang="en-US" sz="3600" b="1" dirty="0" smtClean="0">
                <a:solidFill>
                  <a:schemeClr val="tx1"/>
                </a:solidFill>
              </a:rPr>
              <a:t>joints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(based on degree of movement permitted within the joint)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 dirty="0" err="1" smtClean="0"/>
              <a:t>Synarthrosis</a:t>
            </a:r>
            <a:r>
              <a:rPr lang="en-US" dirty="0" smtClean="0"/>
              <a:t>: Immovable joints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i="1" dirty="0" smtClean="0"/>
              <a:t>a)  </a:t>
            </a:r>
            <a:r>
              <a:rPr lang="en-US" sz="2000" i="1" dirty="0" smtClean="0"/>
              <a:t>Sutures = joint between bones in the skull</a:t>
            </a:r>
            <a:r>
              <a:rPr lang="en-US" sz="2000" i="1" dirty="0" smtClean="0"/>
              <a:t>.</a:t>
            </a:r>
            <a:endParaRPr lang="en-US" sz="2000" i="1" dirty="0" smtClean="0"/>
          </a:p>
          <a:p>
            <a:pPr>
              <a:buNone/>
            </a:pPr>
            <a:r>
              <a:rPr lang="en-US" sz="2000" i="1" dirty="0" smtClean="0"/>
              <a:t>	b)  </a:t>
            </a:r>
            <a:r>
              <a:rPr lang="en-US" sz="2000" i="1" dirty="0" err="1" smtClean="0"/>
              <a:t>Synchondrosis</a:t>
            </a:r>
            <a:r>
              <a:rPr lang="en-US" sz="2000" i="1" dirty="0" smtClean="0"/>
              <a:t> = </a:t>
            </a:r>
            <a:r>
              <a:rPr lang="en-US" sz="2000" i="1" dirty="0" err="1" smtClean="0"/>
              <a:t>epiphyseal</a:t>
            </a:r>
            <a:r>
              <a:rPr lang="en-US" sz="2000" i="1" dirty="0" smtClean="0"/>
              <a:t> plate.  </a:t>
            </a:r>
          </a:p>
          <a:p>
            <a:pPr lvl="1"/>
            <a:r>
              <a:rPr lang="en-US" sz="1200" i="1" dirty="0" smtClean="0"/>
              <a:t>(</a:t>
            </a:r>
            <a:r>
              <a:rPr lang="en-US" sz="1600" i="1" dirty="0" smtClean="0"/>
              <a:t>Hyaline cartilage </a:t>
            </a:r>
            <a:r>
              <a:rPr lang="en-US" sz="1600" i="1" dirty="0" smtClean="0"/>
              <a:t> </a:t>
            </a:r>
            <a:r>
              <a:rPr lang="en-US" sz="1600" i="1" dirty="0" smtClean="0"/>
              <a:t>is eventually replaced by bone).</a:t>
            </a:r>
          </a:p>
          <a:p>
            <a:pPr>
              <a:buNone/>
            </a:pPr>
            <a:r>
              <a:rPr lang="en-US" sz="2000" i="1" dirty="0" smtClean="0"/>
              <a:t> 	c)  </a:t>
            </a:r>
            <a:r>
              <a:rPr lang="en-US" sz="2000" i="1" dirty="0" err="1" smtClean="0"/>
              <a:t>Synostosis</a:t>
            </a:r>
            <a:r>
              <a:rPr lang="en-US" sz="2000" i="1" dirty="0" smtClean="0"/>
              <a:t> = </a:t>
            </a:r>
            <a:r>
              <a:rPr lang="en-US" sz="2000" i="1" dirty="0" err="1" smtClean="0"/>
              <a:t>epiphyseal</a:t>
            </a:r>
            <a:r>
              <a:rPr lang="en-US" sz="2000" i="1" dirty="0" smtClean="0"/>
              <a:t> line of mature bones. </a:t>
            </a:r>
            <a:r>
              <a:rPr lang="en-US" sz="2000" i="1" dirty="0" smtClean="0"/>
              <a:t> </a:t>
            </a:r>
            <a:endParaRPr lang="en-US" dirty="0" smtClean="0"/>
          </a:p>
          <a:p>
            <a:r>
              <a:rPr lang="en-US" dirty="0" err="1" smtClean="0"/>
              <a:t>Amphiarthrosis</a:t>
            </a:r>
            <a:r>
              <a:rPr lang="en-US" dirty="0" smtClean="0"/>
              <a:t>:  Slightly movable joints</a:t>
            </a:r>
          </a:p>
          <a:p>
            <a:pPr>
              <a:buNone/>
            </a:pPr>
            <a:r>
              <a:rPr lang="en-US" sz="2000" i="1" dirty="0" smtClean="0"/>
              <a:t>	a</a:t>
            </a:r>
            <a:r>
              <a:rPr lang="en-US" sz="2000" i="1" dirty="0" smtClean="0"/>
              <a:t>) </a:t>
            </a:r>
            <a:r>
              <a:rPr lang="en-US" sz="2000" i="1" dirty="0" err="1" smtClean="0"/>
              <a:t>Syndesmosis</a:t>
            </a:r>
            <a:r>
              <a:rPr lang="en-US" sz="2000" i="1" dirty="0" smtClean="0"/>
              <a:t> = dense fibrous connective tissue located </a:t>
            </a:r>
          </a:p>
          <a:p>
            <a:pPr>
              <a:buNone/>
            </a:pPr>
            <a:r>
              <a:rPr lang="en-US" sz="2000" i="1" dirty="0" smtClean="0"/>
              <a:t>	            </a:t>
            </a:r>
            <a:r>
              <a:rPr lang="en-US" sz="2000" i="1" dirty="0" smtClean="0"/>
              <a:t>on the distal or proximal portion of long bones.</a:t>
            </a:r>
          </a:p>
          <a:p>
            <a:pPr>
              <a:buNone/>
            </a:pPr>
            <a:r>
              <a:rPr lang="en-US" sz="2000" i="1" dirty="0" smtClean="0"/>
              <a:t>	</a:t>
            </a:r>
            <a:r>
              <a:rPr lang="en-US" sz="2000" i="1" dirty="0" smtClean="0"/>
              <a:t> </a:t>
            </a:r>
            <a:r>
              <a:rPr lang="en-US" sz="2000" i="1" dirty="0" smtClean="0"/>
              <a:t> 	 (</a:t>
            </a:r>
            <a:r>
              <a:rPr lang="en-US" sz="2000" i="1" dirty="0" err="1" smtClean="0"/>
              <a:t>eg</a:t>
            </a:r>
            <a:r>
              <a:rPr lang="en-US" sz="2000" i="1" dirty="0" smtClean="0"/>
              <a:t>. distal tibia and fibula, also distal radius and </a:t>
            </a:r>
            <a:r>
              <a:rPr lang="en-US" sz="2000" i="1" dirty="0" smtClean="0"/>
              <a:t>ulna)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   </a:t>
            </a:r>
            <a:r>
              <a:rPr lang="en-US" sz="2000" i="1" dirty="0" smtClean="0"/>
              <a:t>b) </a:t>
            </a:r>
            <a:r>
              <a:rPr lang="en-US" sz="2000" i="1" dirty="0" err="1" smtClean="0"/>
              <a:t>Symphysis</a:t>
            </a:r>
            <a:r>
              <a:rPr lang="en-US" sz="2000" i="1" dirty="0" smtClean="0"/>
              <a:t> = cartilaginous joint (</a:t>
            </a:r>
            <a:r>
              <a:rPr lang="en-US" sz="2000" i="1" dirty="0" err="1" smtClean="0"/>
              <a:t>fibrocartilage</a:t>
            </a:r>
            <a:r>
              <a:rPr lang="en-US" sz="2000" i="1" dirty="0" smtClean="0"/>
              <a:t>).</a:t>
            </a:r>
          </a:p>
          <a:p>
            <a:pPr>
              <a:buNone/>
            </a:pPr>
            <a:r>
              <a:rPr lang="en-US" sz="2000" i="1" dirty="0" smtClean="0"/>
              <a:t>	  	(</a:t>
            </a:r>
            <a:r>
              <a:rPr lang="en-US" sz="2000" i="1" dirty="0" err="1" smtClean="0"/>
              <a:t>eg</a:t>
            </a:r>
            <a:r>
              <a:rPr lang="en-US" sz="2000" i="1" dirty="0" smtClean="0"/>
              <a:t>. pubic </a:t>
            </a:r>
            <a:r>
              <a:rPr lang="en-US" sz="2000" i="1" dirty="0" err="1" smtClean="0"/>
              <a:t>symphysis</a:t>
            </a:r>
            <a:r>
              <a:rPr lang="en-US" sz="2000" i="1" dirty="0" smtClean="0"/>
              <a:t> and </a:t>
            </a:r>
            <a:r>
              <a:rPr lang="en-US" sz="2000" i="1" dirty="0" err="1" smtClean="0"/>
              <a:t>intervertebral</a:t>
            </a:r>
            <a:r>
              <a:rPr lang="en-US" sz="2000" i="1" dirty="0" smtClean="0"/>
              <a:t> </a:t>
            </a:r>
            <a:r>
              <a:rPr lang="en-US" sz="2000" i="1" dirty="0" smtClean="0"/>
              <a:t>discs)</a:t>
            </a:r>
            <a:endParaRPr lang="en-US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704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70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3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1704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704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8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1704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1700" y="0"/>
            <a:ext cx="4432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704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1704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704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1704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704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8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1704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704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704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1704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704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700" y="806450"/>
            <a:ext cx="58166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1704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704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12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1704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794000"/>
            <a:ext cx="8128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523999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Functional classification of joints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(based on degree of movement permitted within the joint)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524000"/>
            <a:ext cx="7315200" cy="38862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err="1" smtClean="0"/>
              <a:t>Diarthrosis</a:t>
            </a:r>
            <a:r>
              <a:rPr lang="en-US" dirty="0" smtClean="0"/>
              <a:t>:  Freely movable </a:t>
            </a:r>
            <a:r>
              <a:rPr lang="en-US" dirty="0" smtClean="0"/>
              <a:t>joints 	</a:t>
            </a:r>
          </a:p>
          <a:p>
            <a:pPr algn="l"/>
            <a:r>
              <a:rPr lang="en-US" dirty="0" smtClean="0"/>
              <a:t>	</a:t>
            </a:r>
            <a:r>
              <a:rPr lang="en-US" sz="2000" i="1" dirty="0" smtClean="0"/>
              <a:t>c) synovial joints: </a:t>
            </a:r>
          </a:p>
          <a:p>
            <a:pPr algn="l"/>
            <a:r>
              <a:rPr lang="en-US" sz="2000" i="1" dirty="0" smtClean="0"/>
              <a:t>	</a:t>
            </a:r>
            <a:r>
              <a:rPr lang="en-US" sz="2000" i="1" dirty="0" smtClean="0"/>
              <a:t>have </a:t>
            </a:r>
            <a:r>
              <a:rPr lang="en-US" sz="2000" i="1" dirty="0" smtClean="0"/>
              <a:t>a space between the bones called a synovial  </a:t>
            </a:r>
            <a:r>
              <a:rPr lang="en-US" sz="2000" i="1" dirty="0" smtClean="0"/>
              <a:t>joint 	cavity</a:t>
            </a:r>
            <a:r>
              <a:rPr lang="en-US" sz="2000" i="1" dirty="0" smtClean="0"/>
              <a:t>, containing synovial fluid.  The joint </a:t>
            </a:r>
            <a:r>
              <a:rPr lang="en-US" sz="2000" i="1" dirty="0" smtClean="0"/>
              <a:t>	also </a:t>
            </a:r>
            <a:r>
              <a:rPr lang="en-US" sz="2000" i="1" dirty="0" smtClean="0"/>
              <a:t>has </a:t>
            </a:r>
            <a:r>
              <a:rPr lang="en-US" sz="2000" i="1" dirty="0" smtClean="0"/>
              <a:t>	</a:t>
            </a:r>
            <a:r>
              <a:rPr lang="en-US" sz="2000" i="1" dirty="0" err="1" smtClean="0"/>
              <a:t>articular</a:t>
            </a:r>
            <a:r>
              <a:rPr lang="en-US" sz="2000" i="1" dirty="0" smtClean="0"/>
              <a:t> </a:t>
            </a:r>
            <a:r>
              <a:rPr lang="en-US" sz="2000" i="1" dirty="0" smtClean="0"/>
              <a:t>cartilage.</a:t>
            </a:r>
          </a:p>
          <a:p>
            <a:r>
              <a:rPr lang="en-US" sz="2000" i="1" dirty="0" smtClean="0"/>
              <a:t> 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704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1704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984500"/>
            <a:ext cx="56388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7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5400" y="971550"/>
            <a:ext cx="401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17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Synarthrosis: immovable joints</a:t>
            </a:r>
            <a:br>
              <a:rPr lang="en-US" smtClean="0">
                <a:solidFill>
                  <a:schemeClr val="tx1"/>
                </a:solidFill>
              </a:rPr>
            </a:b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22325" y="2047875"/>
            <a:ext cx="1212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Suture</a:t>
            </a:r>
          </a:p>
        </p:txBody>
      </p:sp>
      <p:pic>
        <p:nvPicPr>
          <p:cNvPr id="4100" name="Picture 4" descr="Side%20Skull%20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714500"/>
            <a:ext cx="5943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4800600" y="2057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Synarthrosis: immovable joints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46125" y="1162050"/>
            <a:ext cx="2713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Synchondrosis</a:t>
            </a:r>
          </a:p>
        </p:txBody>
      </p:sp>
      <p:sp>
        <p:nvSpPr>
          <p:cNvPr id="5124" name="AutoShape 6"/>
          <p:cNvSpPr>
            <a:spLocks noChangeArrowheads="1"/>
          </p:cNvSpPr>
          <p:nvPr/>
        </p:nvSpPr>
        <p:spPr bwMode="auto">
          <a:xfrm>
            <a:off x="5562600" y="30480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5" name="Picture 8" descr="1704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219200"/>
            <a:ext cx="5562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</a:rPr>
              <a:t>Amphiarthrosis:  Slightly movable joints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69925" y="1260475"/>
            <a:ext cx="157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Symphysis</a:t>
            </a:r>
          </a:p>
        </p:txBody>
      </p:sp>
      <p:pic>
        <p:nvPicPr>
          <p:cNvPr id="6148" name="Picture 4" descr="1704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2006600"/>
            <a:ext cx="81280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</a:rPr>
              <a:t>Amphiarthrosis:  Slightly movable joints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93725" y="1336675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Syndesmosis</a:t>
            </a:r>
          </a:p>
        </p:txBody>
      </p:sp>
      <p:pic>
        <p:nvPicPr>
          <p:cNvPr id="7172" name="Picture 4" descr="1704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025" y="1133475"/>
            <a:ext cx="51339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5410200" y="51816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</a:rPr>
              <a:t>Synarthrosis or Amphiarthrosis?</a:t>
            </a:r>
          </a:p>
        </p:txBody>
      </p:sp>
      <p:pic>
        <p:nvPicPr>
          <p:cNvPr id="8195" name="Picture 3" descr="Side%20Skull%20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5943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6553200" y="5257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65125" y="1336675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Gomphosis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5638800" cy="1143000"/>
          </a:xfrm>
        </p:spPr>
        <p:txBody>
          <a:bodyPr/>
          <a:lstStyle/>
          <a:p>
            <a:pPr algn="l"/>
            <a:r>
              <a:rPr lang="en-US" sz="3200" b="1" smtClean="0">
                <a:solidFill>
                  <a:schemeClr val="tx1"/>
                </a:solidFill>
              </a:rPr>
              <a:t>Diarthrosis:  </a:t>
            </a:r>
            <a:br>
              <a:rPr lang="en-US" sz="3200" b="1" smtClean="0">
                <a:solidFill>
                  <a:schemeClr val="tx1"/>
                </a:solidFill>
              </a:rPr>
            </a:br>
            <a:r>
              <a:rPr lang="en-US" sz="3200" b="1" smtClean="0">
                <a:solidFill>
                  <a:schemeClr val="tx1"/>
                </a:solidFill>
              </a:rPr>
              <a:t>freely movable joints </a:t>
            </a:r>
            <a:br>
              <a:rPr lang="en-US" sz="3200" b="1" smtClean="0">
                <a:solidFill>
                  <a:schemeClr val="tx1"/>
                </a:solidFill>
              </a:rPr>
            </a:br>
            <a:endParaRPr lang="en-US" sz="3200" b="1" smtClean="0">
              <a:solidFill>
                <a:schemeClr val="tx1"/>
              </a:solidFill>
            </a:endParaRPr>
          </a:p>
        </p:txBody>
      </p:sp>
      <p:pic>
        <p:nvPicPr>
          <p:cNvPr id="9219" name="Picture 3" descr="skelet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0"/>
            <a:ext cx="289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L:\templates\Blank Presentation.pot</Template>
  <TotalTime>566</TotalTime>
  <Words>82</Words>
  <Application>Microsoft Office PowerPoint</Application>
  <PresentationFormat>On-screen Show (4:3)</PresentationFormat>
  <Paragraphs>46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Blank Presentation</vt:lpstr>
      <vt:lpstr>Bio&amp; 241 A&amp;P 1  Unit 2 / Lecture 3</vt:lpstr>
      <vt:lpstr>Functional classification of joints (based on degree of movement permitted within the joint)</vt:lpstr>
      <vt:lpstr>Functional classification of joints (based on degree of movement permitted within the joint)</vt:lpstr>
      <vt:lpstr>Synarthrosis: immovable joints </vt:lpstr>
      <vt:lpstr>Synarthrosis: immovable joints</vt:lpstr>
      <vt:lpstr>Amphiarthrosis:  Slightly movable joints</vt:lpstr>
      <vt:lpstr>Amphiarthrosis:  Slightly movable joints</vt:lpstr>
      <vt:lpstr>Synarthrosis or Amphiarthrosis?</vt:lpstr>
      <vt:lpstr>Diarthrosis:   freely movable joints  </vt:lpstr>
      <vt:lpstr>Structural classification of joints (based on the presence or lack of a joint cavity and fibrous connective tissue) </vt:lpstr>
      <vt:lpstr>Slide 11</vt:lpstr>
      <vt:lpstr>Cartilaginous Joints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Spokane Falls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classification of joints</dc:title>
  <dc:creator>garyb</dc:creator>
  <cp:lastModifiedBy>GaryB</cp:lastModifiedBy>
  <cp:revision>34</cp:revision>
  <dcterms:created xsi:type="dcterms:W3CDTF">2001-10-10T04:00:26Z</dcterms:created>
  <dcterms:modified xsi:type="dcterms:W3CDTF">2010-01-12T00:33:48Z</dcterms:modified>
</cp:coreProperties>
</file>